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sldIdLst>
    <p:sldId id="257" r:id="rId2"/>
    <p:sldId id="279" r:id="rId3"/>
    <p:sldId id="282" r:id="rId4"/>
    <p:sldId id="283" r:id="rId5"/>
    <p:sldId id="284" r:id="rId6"/>
    <p:sldId id="273" r:id="rId7"/>
    <p:sldId id="272" r:id="rId8"/>
    <p:sldId id="262" r:id="rId9"/>
    <p:sldId id="263" r:id="rId10"/>
    <p:sldId id="285" r:id="rId11"/>
    <p:sldId id="274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oe, Jami" userId="e082b550-ed60-49a6-98da-671e444bacbe" providerId="ADAL" clId="{65E209F5-3452-4A47-A5FE-6DAB71EAB951}"/>
    <pc:docChg chg="modSld">
      <pc:chgData name="DeVoe, Jami" userId="e082b550-ed60-49a6-98da-671e444bacbe" providerId="ADAL" clId="{65E209F5-3452-4A47-A5FE-6DAB71EAB951}" dt="2024-12-10T15:14:28.334" v="35" actId="20577"/>
      <pc:docMkLst>
        <pc:docMk/>
      </pc:docMkLst>
      <pc:sldChg chg="modSp mod">
        <pc:chgData name="DeVoe, Jami" userId="e082b550-ed60-49a6-98da-671e444bacbe" providerId="ADAL" clId="{65E209F5-3452-4A47-A5FE-6DAB71EAB951}" dt="2024-12-10T15:14:06.934" v="13" actId="20577"/>
        <pc:sldMkLst>
          <pc:docMk/>
          <pc:sldMk cId="0" sldId="257"/>
        </pc:sldMkLst>
        <pc:spChg chg="mod">
          <ac:chgData name="DeVoe, Jami" userId="e082b550-ed60-49a6-98da-671e444bacbe" providerId="ADAL" clId="{65E209F5-3452-4A47-A5FE-6DAB71EAB951}" dt="2024-12-10T15:14:06.934" v="13" actId="20577"/>
          <ac:spMkLst>
            <pc:docMk/>
            <pc:sldMk cId="0" sldId="257"/>
            <ac:spMk id="4" creationId="{215AF100-6C1D-47FF-8C25-185BAEC694E6}"/>
          </ac:spMkLst>
        </pc:spChg>
      </pc:sldChg>
      <pc:sldChg chg="modSp mod">
        <pc:chgData name="DeVoe, Jami" userId="e082b550-ed60-49a6-98da-671e444bacbe" providerId="ADAL" clId="{65E209F5-3452-4A47-A5FE-6DAB71EAB951}" dt="2024-12-10T15:14:28.334" v="35" actId="20577"/>
        <pc:sldMkLst>
          <pc:docMk/>
          <pc:sldMk cId="0" sldId="280"/>
        </pc:sldMkLst>
        <pc:graphicFrameChg chg="modGraphic">
          <ac:chgData name="DeVoe, Jami" userId="e082b550-ed60-49a6-98da-671e444bacbe" providerId="ADAL" clId="{65E209F5-3452-4A47-A5FE-6DAB71EAB951}" dt="2024-12-10T15:14:28.334" v="35" actId="20577"/>
          <ac:graphicFrameMkLst>
            <pc:docMk/>
            <pc:sldMk cId="0" sldId="280"/>
            <ac:graphicFrameMk id="11" creationId="{20F87EA9-45B5-44A3-933C-A25C6E1BC32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E2886-2AFE-4FCE-B254-2344245406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B0EE62-9618-41BD-ADF0-112BDB3A627D}">
      <dgm:prSet/>
      <dgm:spPr/>
      <dgm:t>
        <a:bodyPr/>
        <a:lstStyle/>
        <a:p>
          <a:r>
            <a:rPr lang="en-US"/>
            <a:t>Communication between the school and families</a:t>
          </a:r>
        </a:p>
      </dgm:t>
    </dgm:pt>
    <dgm:pt modelId="{8323F5DA-353F-45BC-A728-159130CEA051}" type="parTrans" cxnId="{CEBDC087-3A60-43FB-ADD6-0D7786EB0051}">
      <dgm:prSet/>
      <dgm:spPr/>
      <dgm:t>
        <a:bodyPr/>
        <a:lstStyle/>
        <a:p>
          <a:endParaRPr lang="en-US"/>
        </a:p>
      </dgm:t>
    </dgm:pt>
    <dgm:pt modelId="{A9C7A122-A68A-4343-8C41-E718275AC91A}" type="sibTrans" cxnId="{CEBDC087-3A60-43FB-ADD6-0D7786EB0051}">
      <dgm:prSet/>
      <dgm:spPr/>
      <dgm:t>
        <a:bodyPr/>
        <a:lstStyle/>
        <a:p>
          <a:endParaRPr lang="en-US"/>
        </a:p>
      </dgm:t>
    </dgm:pt>
    <dgm:pt modelId="{B8BE25FE-E361-4AEB-A999-F42778FA5986}">
      <dgm:prSet/>
      <dgm:spPr/>
      <dgm:t>
        <a:bodyPr/>
        <a:lstStyle/>
        <a:p>
          <a:r>
            <a:rPr lang="en-US"/>
            <a:t>Notification of student(s) attendance</a:t>
          </a:r>
        </a:p>
      </dgm:t>
    </dgm:pt>
    <dgm:pt modelId="{4671A82B-5DB6-47B6-84FD-788EF5EF5929}" type="parTrans" cxnId="{BDDA240B-A82B-47C8-AE02-AB6220BCFD6D}">
      <dgm:prSet/>
      <dgm:spPr/>
      <dgm:t>
        <a:bodyPr/>
        <a:lstStyle/>
        <a:p>
          <a:endParaRPr lang="en-US"/>
        </a:p>
      </dgm:t>
    </dgm:pt>
    <dgm:pt modelId="{D6C2E5BF-1BBF-4F25-B665-FFA64B702F46}" type="sibTrans" cxnId="{BDDA240B-A82B-47C8-AE02-AB6220BCFD6D}">
      <dgm:prSet/>
      <dgm:spPr/>
      <dgm:t>
        <a:bodyPr/>
        <a:lstStyle/>
        <a:p>
          <a:endParaRPr lang="en-US"/>
        </a:p>
      </dgm:t>
    </dgm:pt>
    <dgm:pt modelId="{8D6A590A-764D-4E81-9C33-21FD95EA613B}">
      <dgm:prSet/>
      <dgm:spPr/>
      <dgm:t>
        <a:bodyPr/>
        <a:lstStyle/>
        <a:p>
          <a:r>
            <a:rPr lang="en-US"/>
            <a:t>Review of attendance education codes </a:t>
          </a:r>
        </a:p>
      </dgm:t>
    </dgm:pt>
    <dgm:pt modelId="{A6E9BD58-F992-4B68-AB2E-6C4A9A601621}" type="parTrans" cxnId="{1DB16A93-49A3-42C3-B48F-0343664E1C1E}">
      <dgm:prSet/>
      <dgm:spPr/>
      <dgm:t>
        <a:bodyPr/>
        <a:lstStyle/>
        <a:p>
          <a:endParaRPr lang="en-US"/>
        </a:p>
      </dgm:t>
    </dgm:pt>
    <dgm:pt modelId="{AD787A52-C1BF-41C4-9FF4-E701A92CAC9A}" type="sibTrans" cxnId="{1DB16A93-49A3-42C3-B48F-0343664E1C1E}">
      <dgm:prSet/>
      <dgm:spPr/>
      <dgm:t>
        <a:bodyPr/>
        <a:lstStyle/>
        <a:p>
          <a:endParaRPr lang="en-US"/>
        </a:p>
      </dgm:t>
    </dgm:pt>
    <dgm:pt modelId="{AA268CAF-771F-4241-BA78-33B302835E1E}">
      <dgm:prSet/>
      <dgm:spPr/>
      <dgm:t>
        <a:bodyPr/>
        <a:lstStyle/>
        <a:p>
          <a:r>
            <a:rPr lang="en-US"/>
            <a:t>Provide necessary interventions and resources</a:t>
          </a:r>
        </a:p>
      </dgm:t>
    </dgm:pt>
    <dgm:pt modelId="{8DD7D650-B5FF-4E87-AF77-2912100BC9F6}" type="parTrans" cxnId="{C2A68D70-7D8C-4810-9A4E-023C2177A52D}">
      <dgm:prSet/>
      <dgm:spPr/>
      <dgm:t>
        <a:bodyPr/>
        <a:lstStyle/>
        <a:p>
          <a:endParaRPr lang="en-US"/>
        </a:p>
      </dgm:t>
    </dgm:pt>
    <dgm:pt modelId="{7AF2E5A2-5A3D-4585-9926-8BB3CB7C0FEA}" type="sibTrans" cxnId="{C2A68D70-7D8C-4810-9A4E-023C2177A52D}">
      <dgm:prSet/>
      <dgm:spPr/>
      <dgm:t>
        <a:bodyPr/>
        <a:lstStyle/>
        <a:p>
          <a:endParaRPr lang="en-US"/>
        </a:p>
      </dgm:t>
    </dgm:pt>
    <dgm:pt modelId="{3AF3B10B-DC59-433B-A451-D1067531CB4A}" type="pres">
      <dgm:prSet presAssocID="{822E2886-2AFE-4FCE-B254-23442454061A}" presName="linear" presStyleCnt="0">
        <dgm:presLayoutVars>
          <dgm:animLvl val="lvl"/>
          <dgm:resizeHandles val="exact"/>
        </dgm:presLayoutVars>
      </dgm:prSet>
      <dgm:spPr/>
    </dgm:pt>
    <dgm:pt modelId="{2B431953-CC31-48F1-B004-9BD593B3FBA6}" type="pres">
      <dgm:prSet presAssocID="{6FB0EE62-9618-41BD-ADF0-112BDB3A62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D4FF25-68C5-4703-BA0C-A998610CE322}" type="pres">
      <dgm:prSet presAssocID="{A9C7A122-A68A-4343-8C41-E718275AC91A}" presName="spacer" presStyleCnt="0"/>
      <dgm:spPr/>
    </dgm:pt>
    <dgm:pt modelId="{870E4A09-2D56-4093-A489-FCBD2C801A4F}" type="pres">
      <dgm:prSet presAssocID="{B8BE25FE-E361-4AEB-A999-F42778FA59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C79DA9-6407-47B5-B711-04C97B0DF106}" type="pres">
      <dgm:prSet presAssocID="{D6C2E5BF-1BBF-4F25-B665-FFA64B702F46}" presName="spacer" presStyleCnt="0"/>
      <dgm:spPr/>
    </dgm:pt>
    <dgm:pt modelId="{1995C3A8-5B9B-40E6-867F-DEB3A1B0A028}" type="pres">
      <dgm:prSet presAssocID="{8D6A590A-764D-4E81-9C33-21FD95EA613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80A0A3-DFDA-4C41-BF12-396636BF605F}" type="pres">
      <dgm:prSet presAssocID="{AD787A52-C1BF-41C4-9FF4-E701A92CAC9A}" presName="spacer" presStyleCnt="0"/>
      <dgm:spPr/>
    </dgm:pt>
    <dgm:pt modelId="{7CFD3857-A497-43C5-8E22-5DB1D3C8F340}" type="pres">
      <dgm:prSet presAssocID="{AA268CAF-771F-4241-BA78-33B302835E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DA240B-A82B-47C8-AE02-AB6220BCFD6D}" srcId="{822E2886-2AFE-4FCE-B254-23442454061A}" destId="{B8BE25FE-E361-4AEB-A999-F42778FA5986}" srcOrd="1" destOrd="0" parTransId="{4671A82B-5DB6-47B6-84FD-788EF5EF5929}" sibTransId="{D6C2E5BF-1BBF-4F25-B665-FFA64B702F46}"/>
    <dgm:cxn modelId="{B7683018-538B-42D5-B03C-76ADA1C1217E}" type="presOf" srcId="{B8BE25FE-E361-4AEB-A999-F42778FA5986}" destId="{870E4A09-2D56-4093-A489-FCBD2C801A4F}" srcOrd="0" destOrd="0" presId="urn:microsoft.com/office/officeart/2005/8/layout/vList2"/>
    <dgm:cxn modelId="{5BFC931A-0C4A-4131-A68B-C968E1790CC2}" type="presOf" srcId="{6FB0EE62-9618-41BD-ADF0-112BDB3A627D}" destId="{2B431953-CC31-48F1-B004-9BD593B3FBA6}" srcOrd="0" destOrd="0" presId="urn:microsoft.com/office/officeart/2005/8/layout/vList2"/>
    <dgm:cxn modelId="{C2A68D70-7D8C-4810-9A4E-023C2177A52D}" srcId="{822E2886-2AFE-4FCE-B254-23442454061A}" destId="{AA268CAF-771F-4241-BA78-33B302835E1E}" srcOrd="3" destOrd="0" parTransId="{8DD7D650-B5FF-4E87-AF77-2912100BC9F6}" sibTransId="{7AF2E5A2-5A3D-4585-9926-8BB3CB7C0FEA}"/>
    <dgm:cxn modelId="{B3C79F71-1CE1-444F-AEA4-290A701D84A4}" type="presOf" srcId="{AA268CAF-771F-4241-BA78-33B302835E1E}" destId="{7CFD3857-A497-43C5-8E22-5DB1D3C8F340}" srcOrd="0" destOrd="0" presId="urn:microsoft.com/office/officeart/2005/8/layout/vList2"/>
    <dgm:cxn modelId="{CEBDC087-3A60-43FB-ADD6-0D7786EB0051}" srcId="{822E2886-2AFE-4FCE-B254-23442454061A}" destId="{6FB0EE62-9618-41BD-ADF0-112BDB3A627D}" srcOrd="0" destOrd="0" parTransId="{8323F5DA-353F-45BC-A728-159130CEA051}" sibTransId="{A9C7A122-A68A-4343-8C41-E718275AC91A}"/>
    <dgm:cxn modelId="{1ECB348B-393C-4637-8839-C8F1AD553DE3}" type="presOf" srcId="{8D6A590A-764D-4E81-9C33-21FD95EA613B}" destId="{1995C3A8-5B9B-40E6-867F-DEB3A1B0A028}" srcOrd="0" destOrd="0" presId="urn:microsoft.com/office/officeart/2005/8/layout/vList2"/>
    <dgm:cxn modelId="{1DB16A93-49A3-42C3-B48F-0343664E1C1E}" srcId="{822E2886-2AFE-4FCE-B254-23442454061A}" destId="{8D6A590A-764D-4E81-9C33-21FD95EA613B}" srcOrd="2" destOrd="0" parTransId="{A6E9BD58-F992-4B68-AB2E-6C4A9A601621}" sibTransId="{AD787A52-C1BF-41C4-9FF4-E701A92CAC9A}"/>
    <dgm:cxn modelId="{81058E98-3C67-4F8E-B291-A2A2CE7653A6}" type="presOf" srcId="{822E2886-2AFE-4FCE-B254-23442454061A}" destId="{3AF3B10B-DC59-433B-A451-D1067531CB4A}" srcOrd="0" destOrd="0" presId="urn:microsoft.com/office/officeart/2005/8/layout/vList2"/>
    <dgm:cxn modelId="{EA59429A-8894-400C-A139-F080926A7FB5}" type="presParOf" srcId="{3AF3B10B-DC59-433B-A451-D1067531CB4A}" destId="{2B431953-CC31-48F1-B004-9BD593B3FBA6}" srcOrd="0" destOrd="0" presId="urn:microsoft.com/office/officeart/2005/8/layout/vList2"/>
    <dgm:cxn modelId="{6D74DEFC-8A86-442F-ABF8-F5827A8314E1}" type="presParOf" srcId="{3AF3B10B-DC59-433B-A451-D1067531CB4A}" destId="{A0D4FF25-68C5-4703-BA0C-A998610CE322}" srcOrd="1" destOrd="0" presId="urn:microsoft.com/office/officeart/2005/8/layout/vList2"/>
    <dgm:cxn modelId="{B1687EDB-66B1-4F2A-80D3-108D6EB31ABD}" type="presParOf" srcId="{3AF3B10B-DC59-433B-A451-D1067531CB4A}" destId="{870E4A09-2D56-4093-A489-FCBD2C801A4F}" srcOrd="2" destOrd="0" presId="urn:microsoft.com/office/officeart/2005/8/layout/vList2"/>
    <dgm:cxn modelId="{23CB0E38-10C4-4C9F-93B2-D5289084C61B}" type="presParOf" srcId="{3AF3B10B-DC59-433B-A451-D1067531CB4A}" destId="{31C79DA9-6407-47B5-B711-04C97B0DF106}" srcOrd="3" destOrd="0" presId="urn:microsoft.com/office/officeart/2005/8/layout/vList2"/>
    <dgm:cxn modelId="{C0152EFD-7664-4F5D-83E1-2ED5594617EC}" type="presParOf" srcId="{3AF3B10B-DC59-433B-A451-D1067531CB4A}" destId="{1995C3A8-5B9B-40E6-867F-DEB3A1B0A028}" srcOrd="4" destOrd="0" presId="urn:microsoft.com/office/officeart/2005/8/layout/vList2"/>
    <dgm:cxn modelId="{EDC10190-08B6-4BCD-B72A-49EF812B74ED}" type="presParOf" srcId="{3AF3B10B-DC59-433B-A451-D1067531CB4A}" destId="{A280A0A3-DFDA-4C41-BF12-396636BF605F}" srcOrd="5" destOrd="0" presId="urn:microsoft.com/office/officeart/2005/8/layout/vList2"/>
    <dgm:cxn modelId="{C0AFE5B1-83C6-4C5F-99BE-DADBEBF1217A}" type="presParOf" srcId="{3AF3B10B-DC59-433B-A451-D1067531CB4A}" destId="{7CFD3857-A497-43C5-8E22-5DB1D3C8F3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31953-CC31-48F1-B004-9BD593B3FBA6}">
      <dsp:nvSpPr>
        <dsp:cNvPr id="0" name=""/>
        <dsp:cNvSpPr/>
      </dsp:nvSpPr>
      <dsp:spPr>
        <a:xfrm>
          <a:off x="0" y="133294"/>
          <a:ext cx="5352201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Communication between the school and families</a:t>
          </a:r>
        </a:p>
      </dsp:txBody>
      <dsp:txXfrm>
        <a:off x="60199" y="193493"/>
        <a:ext cx="5231803" cy="1112781"/>
      </dsp:txXfrm>
    </dsp:sp>
    <dsp:sp modelId="{870E4A09-2D56-4093-A489-FCBD2C801A4F}">
      <dsp:nvSpPr>
        <dsp:cNvPr id="0" name=""/>
        <dsp:cNvSpPr/>
      </dsp:nvSpPr>
      <dsp:spPr>
        <a:xfrm>
          <a:off x="0" y="1455754"/>
          <a:ext cx="5352201" cy="1233179"/>
        </a:xfrm>
        <a:prstGeom prst="roundRect">
          <a:avLst/>
        </a:prstGeom>
        <a:solidFill>
          <a:schemeClr val="accent2">
            <a:hueOff val="-482695"/>
            <a:satOff val="-1250"/>
            <a:lumOff val="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Notification of student(s) attendance</a:t>
          </a:r>
        </a:p>
      </dsp:txBody>
      <dsp:txXfrm>
        <a:off x="60199" y="1515953"/>
        <a:ext cx="5231803" cy="1112781"/>
      </dsp:txXfrm>
    </dsp:sp>
    <dsp:sp modelId="{1995C3A8-5B9B-40E6-867F-DEB3A1B0A028}">
      <dsp:nvSpPr>
        <dsp:cNvPr id="0" name=""/>
        <dsp:cNvSpPr/>
      </dsp:nvSpPr>
      <dsp:spPr>
        <a:xfrm>
          <a:off x="0" y="2778214"/>
          <a:ext cx="5352201" cy="1233179"/>
        </a:xfrm>
        <a:prstGeom prst="roundRect">
          <a:avLst/>
        </a:prstGeom>
        <a:solidFill>
          <a:schemeClr val="accent2">
            <a:hueOff val="-965390"/>
            <a:satOff val="-2501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Review of attendance education codes </a:t>
          </a:r>
        </a:p>
      </dsp:txBody>
      <dsp:txXfrm>
        <a:off x="60199" y="2838413"/>
        <a:ext cx="5231803" cy="1112781"/>
      </dsp:txXfrm>
    </dsp:sp>
    <dsp:sp modelId="{7CFD3857-A497-43C5-8E22-5DB1D3C8F340}">
      <dsp:nvSpPr>
        <dsp:cNvPr id="0" name=""/>
        <dsp:cNvSpPr/>
      </dsp:nvSpPr>
      <dsp:spPr>
        <a:xfrm>
          <a:off x="0" y="4100674"/>
          <a:ext cx="5352201" cy="1233179"/>
        </a:xfrm>
        <a:prstGeom prst="roundRect">
          <a:avLst/>
        </a:prstGeom>
        <a:solidFill>
          <a:schemeClr val="accent2">
            <a:hueOff val="-1448085"/>
            <a:satOff val="-3751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Provide necessary interventions and resources</a:t>
          </a:r>
        </a:p>
      </dsp:txBody>
      <dsp:txXfrm>
        <a:off x="60199" y="4160873"/>
        <a:ext cx="5231803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9332-D3BF-46BB-8DD2-CB3EA4B4023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1E047-27FB-42E1-AD84-1CCDAF47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5E1B922-C147-4E2B-A7DA-70AE357AA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A2E78CF-45D8-41D1-9CAE-7920E5983CC5}" type="slidenum">
              <a:rPr lang="en-US" altLang="en-US">
                <a:latin typeface="Times New Roman" panose="02020603050405020304" pitchFamily="18" charset="0"/>
              </a:rPr>
              <a:pPr>
                <a:defRPr/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4775EB5-DECE-4A7C-91AF-D99073598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89F6DC1-4A8C-4381-92A5-B63A8C590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60BB2CE-7C35-450E-A38B-896DB8CF7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51B3A69-FD90-4D66-8BB0-FE8E5290F8EE}" type="slidenum">
              <a:rPr lang="en-US" altLang="en-US">
                <a:latin typeface="Times New Roman" panose="02020603050405020304" pitchFamily="18" charset="0"/>
              </a:rPr>
              <a:pPr>
                <a:defRPr/>
              </a:pPr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1D98BFD-1B95-4D58-8866-F696A58EB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F0517C2-1073-4F66-B677-705408234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4555051-018A-4FB2-83FD-CA27CD8D0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E3F09B4-8673-4DB6-86B2-945DD7207BDB}" type="slidenum">
              <a:rPr lang="en-US" altLang="en-US">
                <a:latin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D9C550D-9C6E-42EC-9A49-5101B1A6B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08E99FA-A46A-4511-8722-B92C4723E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47DD28-ECDB-4CFF-B633-35D6FBA0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7DE7DD-A86E-47C2-9DE5-9C01615C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5C569D-6169-49A8-97EB-841ADC18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77DF-6204-4E46-926F-68C745374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60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D3A3B4-0E41-4861-8349-E0E6261D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402BCD-A964-4C23-9932-C0EB12B0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493610-5F09-4F45-89F8-B7B6A4C3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A340-41BE-4DC4-A00D-E5DFA20F7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63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1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9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2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15ECF02-0C11-4320-A868-5EC7DD53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C74A336-DE5D-4AE0-9A50-8D93C4AA4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11A81C9-7A36-4A04-B14C-A45B899E4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E1DE35-5349-4B57-B255-C07C69270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AFE9588-5F4B-41DF-9FF6-6B4969245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4CC9B87-707A-4D04-9336-B1418878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CF5CAA-7C4D-408A-B1A8-E98C0E663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462EA1B-90F8-4C08-AE36-FFBA2B45B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F7B5623-96F7-42F0-BAC5-78D6789E0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85D83B1-1723-4710-8FC5-18EDC879E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998838C-DFB6-48F7-A18D-30469E816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BDB9A78-94CB-422D-B92E-65FD273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A5DBD01-426B-424D-815A-96518F60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B0218DF-D55B-4D41-AE23-F1E64BAC6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8D61EB8-98CC-4243-9E20-33CAC65B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35F0944-B143-45B0-8B72-6CE34D461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F68EF7F-67D0-463D-AB84-EA24D1819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E17074E-4E65-4CBD-B1B0-9C18D6F7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CC905ED-EF46-4349-9E9B-217431094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B91F234-1C65-45AC-8CCE-A1C4AE49C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D46B3DB-5DBB-41CF-9FA5-010ECA0C3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92A3FF8-F172-47ED-84C6-802C85C1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5933982-9CB6-4199-B123-A3669A4FE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CA832CD-B214-4ABC-AC95-A3DA116A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7EBA147-C4BA-4B48-B61D-CA24B8B06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A8253B7-461E-48CC-B871-8A255EE3D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DE46C3-C2E1-4492-AC59-870160A3C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B0052E9-B440-4C1E-BC41-39957D59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31F119B-638C-42B1-8400-709B94F1E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6299ED-D998-4895-9CCF-02427F195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4442675-84C9-45C8-9524-ABE4E2507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5BE3E63-4FA5-4EBD-9F3B-E29F5128A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F0753E91-DF19-4FA4-BFBF-221696B8D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56" y="-28737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5AF100-6C1D-47FF-8C25-185BAEC694E6}"/>
              </a:ext>
            </a:extLst>
          </p:cNvPr>
          <p:cNvSpPr txBox="1">
            <a:spLocks noChangeArrowheads="1"/>
          </p:cNvSpPr>
          <p:nvPr/>
        </p:nvSpPr>
        <p:spPr>
          <a:xfrm>
            <a:off x="6089726" y="722903"/>
            <a:ext cx="5415521" cy="2706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-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indent="0" fontAlgn="auto">
              <a:spcAft>
                <a:spcPts val="600"/>
              </a:spcAft>
              <a:defRPr/>
            </a:pPr>
            <a:r>
              <a:rPr lang="en-US" sz="5400" b="1" dirty="0">
                <a:solidFill>
                  <a:schemeClr val="tx2"/>
                </a:solidFill>
              </a:rPr>
              <a:t>Legacy Academy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310C4E5-A461-4D9F-8038-37B0521704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89726" y="3674327"/>
            <a:ext cx="5415521" cy="246077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en-US" b="1" dirty="0"/>
              <a:t>Student Attendance Review Team</a:t>
            </a:r>
          </a:p>
          <a:p>
            <a:pPr>
              <a:defRPr/>
            </a:pPr>
            <a:r>
              <a:rPr lang="en-US" altLang="en-US" b="1" dirty="0"/>
              <a:t>(SART)</a:t>
            </a:r>
          </a:p>
          <a:p>
            <a:pPr>
              <a:defRPr/>
            </a:pPr>
            <a:endParaRPr lang="en-US" altLang="en-US" b="1" dirty="0"/>
          </a:p>
        </p:txBody>
      </p:sp>
      <p:pic>
        <p:nvPicPr>
          <p:cNvPr id="2" name="Picture 1" descr="School desk with books and pencils with chalkboard in background">
            <a:extLst>
              <a:ext uri="{FF2B5EF4-FFF2-40B4-BE49-F238E27FC236}">
                <a16:creationId xmlns:a16="http://schemas.microsoft.com/office/drawing/2014/main" id="{528FEAE0-B01B-4357-88A7-843CE259C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14" r="-1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A027E-9041-4511-9488-D162D0B0C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08" y="493415"/>
            <a:ext cx="7720185" cy="58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5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D32924F-4F88-4FD0-A38E-6D9FE31119C2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419100"/>
            <a:ext cx="6934200" cy="14478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-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indent="0"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Student Attendance Review Board (SARB) Process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13E0AA6-AD45-4A9C-9751-B5B91037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143000"/>
            <a:ext cx="731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447675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marL="18288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b="1" dirty="0">
              <a:ea typeface="ＭＳ Ｐゴシック" pitchFamily="34" charset="-128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ea typeface="ＭＳ Ｐゴシック" pitchFamily="34" charset="-128"/>
              </a:rPr>
              <a:t>CVUSD recommends that all schools refer students to SARB after the third notification is sent to parents:</a:t>
            </a:r>
            <a:endParaRPr lang="en-US" sz="2200" dirty="0">
              <a:ea typeface="ＭＳ Ｐゴシック" pitchFamily="34" charset="-128"/>
            </a:endParaRPr>
          </a:p>
          <a:p>
            <a:pPr marL="384048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200" b="1" u="sng" dirty="0">
                <a:ea typeface="ＭＳ Ｐゴシック" pitchFamily="34" charset="-128"/>
              </a:rPr>
              <a:t>Unexcused Absences:</a:t>
            </a:r>
          </a:p>
          <a:p>
            <a:pPr marL="726948" lvl="1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pitchFamily="34" charset="-128"/>
              </a:rPr>
              <a:t>When student accumulates 9 </a:t>
            </a:r>
            <a:r>
              <a:rPr lang="en-US" sz="2200" b="1" u="sng" dirty="0">
                <a:ea typeface="ＭＳ Ｐゴシック" pitchFamily="34" charset="-128"/>
              </a:rPr>
              <a:t>unexcused</a:t>
            </a:r>
            <a:r>
              <a:rPr lang="en-US" sz="2200" dirty="0">
                <a:ea typeface="ＭＳ Ｐゴシック" pitchFamily="34" charset="-128"/>
              </a:rPr>
              <a:t> absences</a:t>
            </a:r>
          </a:p>
          <a:p>
            <a:pPr marL="384048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200" b="1" u="sng" dirty="0">
                <a:ea typeface="ＭＳ Ｐゴシック" pitchFamily="34" charset="-128"/>
              </a:rPr>
              <a:t>Excused Absences:</a:t>
            </a:r>
          </a:p>
          <a:p>
            <a:pPr marL="726948" lvl="1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pitchFamily="34" charset="-128"/>
              </a:rPr>
              <a:t>When student has 20 </a:t>
            </a:r>
            <a:r>
              <a:rPr lang="en-US" sz="2200" b="1" u="sng" dirty="0">
                <a:ea typeface="ＭＳ Ｐゴシック" pitchFamily="34" charset="-128"/>
              </a:rPr>
              <a:t>excused</a:t>
            </a:r>
            <a:r>
              <a:rPr lang="en-US" sz="2200" dirty="0">
                <a:ea typeface="ＭＳ Ｐゴシック" pitchFamily="34" charset="-128"/>
              </a:rPr>
              <a:t> absences </a:t>
            </a: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ea typeface="ＭＳ Ｐゴシック" pitchFamily="34" charset="-128"/>
              </a:rPr>
              <a:t>CVUSD recommends that all schools refer students to SARB if they violate their SART Contract.</a:t>
            </a:r>
            <a:endParaRPr lang="en-US" sz="2200" dirty="0">
              <a:ea typeface="ＭＳ Ｐゴシック" pitchFamily="34" charset="-128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C50F906-C418-4688-BFCF-75A5E5F9BEB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0"/>
            <a:ext cx="91440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-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indent="0"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QUESTIONS?</a:t>
            </a:r>
          </a:p>
        </p:txBody>
      </p:sp>
      <p:graphicFrame>
        <p:nvGraphicFramePr>
          <p:cNvPr id="11" name="Group 71">
            <a:extLst>
              <a:ext uri="{FF2B5EF4-FFF2-40B4-BE49-F238E27FC236}">
                <a16:creationId xmlns:a16="http://schemas.microsoft.com/office/drawing/2014/main" id="{20F87EA9-45B5-44A3-933C-A25C6E1BC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42007"/>
              </p:ext>
            </p:extLst>
          </p:nvPr>
        </p:nvGraphicFramePr>
        <p:xfrm>
          <a:off x="2133600" y="1876426"/>
          <a:ext cx="7543800" cy="2095905"/>
        </p:xfrm>
        <a:graphic>
          <a:graphicData uri="http://schemas.openxmlformats.org/drawingml/2006/table">
            <a:tbl>
              <a:tblPr/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BatangChe" pitchFamily="49" charset="-127"/>
                        </a:rPr>
                        <a:t>Legacy Academy</a:t>
                      </a:r>
                    </a:p>
                  </a:txBody>
                  <a:tcPr marT="45703" marB="45703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Che" pitchFamily="49" charset="-127"/>
                        <a:cs typeface="BatangChe" pitchFamily="49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BatangChe" pitchFamily="49" charset="-127"/>
                        </a:rPr>
                        <a:t>Mrs. DeVoe, Assistant Principal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Che" pitchFamily="49" charset="-127"/>
                          <a:cs typeface="BatangChe" pitchFamily="49" charset="-127"/>
                        </a:rPr>
                        <a:t>(909) 364-2319</a:t>
                      </a:r>
                    </a:p>
                  </a:txBody>
                  <a:tcPr marT="45703" marB="45703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73D18E-8239-4237-AAE3-669A5DC9E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3084D0-F791-4BDB-BE05-646AC3992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D6DCF6-A86F-4F3E-B05B-A185C88FE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C606F2D-64E8-4F47-8BFB-9E5461D0C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0BCEF1D-5A57-437F-8B18-A4BB5E7E2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AE40050-1642-4F32-97F7-A55F55224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46092F7-3842-40E2-9AA0-F5ABE8530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73861C-1632-4B71-A9D1-6217F7056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789946E-7E68-4423-850D-B2685741D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D9B59D-7EA5-4D09-A4D1-8FE116E6E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7DC543-FB49-4917-A784-F22671D8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DD4C969-ABA8-42BF-8A5A-376D6150A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1CF9EE-FFBB-4B80-9067-B93664D1E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A70F89B-6A43-4899-80C1-71EF00FF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D017414-9CE6-4C62-9907-FFB76367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1CBAD0-0A82-491E-B189-9B9EE284B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FBDB97-63E3-4080-9C98-C3AC95812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EABAF5A-A1AF-407F-954C-AEC005C1D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AFFB3E1-F883-4DC4-AB15-C9DF8FF45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370EECF-B2B1-4E98-9FA1-E6EAFD81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3D9282E-1351-4A7C-B825-55857E6CF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62B53C5-26FB-44BD-BA0E-8C9DC2B73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EA48D3-2D0C-42DB-8DA4-683C7BA8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E94B642-22AE-4405-AF09-BCF2EFA6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64703B3-6CD3-454A-A370-2FC677832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53E6017-E992-4244-9DD2-23A81C98D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25D51B-D8CF-4443-9F54-922ED4F3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B0D1508-2D27-4EB4-B6E9-4F05F233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19548D-9DB1-4973-AFAF-A1714BF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B2B8E7E-308F-4C70-BB63-AA6E7F270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DB524C-34E5-4795-8662-91C3DD835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13D1937-AA87-4E61-A0ED-D20D74720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EA51299F-406B-4318-AEA1-08F10590E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64B58B-46FD-4F47-9B34-7F04D9B13E70}"/>
              </a:ext>
            </a:extLst>
          </p:cNvPr>
          <p:cNvSpPr txBox="1">
            <a:spLocks noChangeArrowheads="1"/>
          </p:cNvSpPr>
          <p:nvPr/>
        </p:nvSpPr>
        <p:spPr>
          <a:xfrm>
            <a:off x="691078" y="725950"/>
            <a:ext cx="5412263" cy="5436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indent="0" fontAlgn="auto">
              <a:spcAft>
                <a:spcPts val="600"/>
              </a:spcAft>
              <a:defRPr/>
            </a:pPr>
            <a:r>
              <a:rPr lang="en-US" sz="4400" b="1">
                <a:solidFill>
                  <a:schemeClr val="tx2"/>
                </a:solidFill>
              </a:rPr>
              <a:t>SART Meeting Purpose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8183E3F1-929D-49FF-B01F-9CE960AA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585200"/>
              </p:ext>
            </p:extLst>
          </p:nvPr>
        </p:nvGraphicFramePr>
        <p:xfrm>
          <a:off x="6630597" y="695421"/>
          <a:ext cx="5352202" cy="546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EABF79-6255-441F-A915-DD1DA15D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72798"/>
            <a:ext cx="9157299" cy="58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B67F4-767D-4910-91E7-A20B586D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524" y="0"/>
            <a:ext cx="476587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6CDACC-6303-4E94-B6D9-73E98F648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4203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EFD9A-C9CD-4058-ACC2-67F409B5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0"/>
            <a:ext cx="496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>
            <a:extLst>
              <a:ext uri="{FF2B5EF4-FFF2-40B4-BE49-F238E27FC236}">
                <a16:creationId xmlns:a16="http://schemas.microsoft.com/office/drawing/2014/main" id="{CC06C21C-8BEE-4FC5-AD1F-36913409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26" y="3167063"/>
            <a:ext cx="8355874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447675" indent="-3825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000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marL="726948" lvl="1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ea typeface="ＭＳ Ｐゴシック" pitchFamily="34" charset="-128"/>
              </a:rPr>
              <a:t>First Notifications:</a:t>
            </a:r>
          </a:p>
          <a:p>
            <a:pPr marL="1009523" lvl="2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ea typeface="ＭＳ Ｐゴシック" pitchFamily="34" charset="-128"/>
              </a:rPr>
              <a:t>When student has 3 </a:t>
            </a:r>
            <a:r>
              <a:rPr lang="en-US" b="1" u="sng" dirty="0">
                <a:ea typeface="ＭＳ Ｐゴシック" pitchFamily="34" charset="-128"/>
              </a:rPr>
              <a:t>unexcused</a:t>
            </a:r>
            <a:r>
              <a:rPr lang="en-US" dirty="0">
                <a:ea typeface="ＭＳ Ｐゴシック" pitchFamily="34" charset="-128"/>
              </a:rPr>
              <a:t> absences - classified as a truant per  Ed. Code 48260.5 </a:t>
            </a:r>
          </a:p>
          <a:p>
            <a:pPr marL="1009523" lvl="2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highlight>
                  <a:srgbClr val="FFFF00"/>
                </a:highlight>
                <a:ea typeface="ＭＳ Ｐゴシック" pitchFamily="34" charset="-128"/>
              </a:rPr>
              <a:t>When student has 10 </a:t>
            </a:r>
            <a:r>
              <a:rPr lang="en-US" u="sng" dirty="0">
                <a:highlight>
                  <a:srgbClr val="FFFF00"/>
                </a:highlight>
                <a:ea typeface="ＭＳ Ｐゴシック" pitchFamily="34" charset="-128"/>
              </a:rPr>
              <a:t>excused </a:t>
            </a:r>
            <a:r>
              <a:rPr lang="en-US" dirty="0">
                <a:highlight>
                  <a:srgbClr val="FFFF00"/>
                </a:highlight>
                <a:ea typeface="ＭＳ Ｐゴシック" pitchFamily="34" charset="-128"/>
              </a:rPr>
              <a:t>absences </a:t>
            </a:r>
          </a:p>
          <a:p>
            <a:pPr marL="726948" lvl="1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ea typeface="ＭＳ Ｐゴシック" pitchFamily="34" charset="-128"/>
              </a:rPr>
              <a:t>Second Notifications:</a:t>
            </a:r>
          </a:p>
          <a:p>
            <a:pPr marL="1009523" lvl="2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ea typeface="ＭＳ Ｐゴシック" pitchFamily="34" charset="-128"/>
              </a:rPr>
              <a:t>When student has 6 </a:t>
            </a:r>
            <a:r>
              <a:rPr lang="en-US" b="1" u="sng" dirty="0">
                <a:ea typeface="ＭＳ Ｐゴシック" pitchFamily="34" charset="-128"/>
              </a:rPr>
              <a:t>unexcused</a:t>
            </a:r>
            <a:r>
              <a:rPr lang="en-US" dirty="0">
                <a:ea typeface="ＭＳ Ｐゴシック" pitchFamily="34" charset="-128"/>
              </a:rPr>
              <a:t> absences - classified as a habitual truant per Ed. Code 48261 </a:t>
            </a:r>
          </a:p>
          <a:p>
            <a:pPr marL="1009523" lvl="2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highlight>
                  <a:srgbClr val="FFFF00"/>
                </a:highlight>
                <a:ea typeface="ＭＳ Ｐゴシック" pitchFamily="34" charset="-128"/>
              </a:rPr>
              <a:t>When student has 15 </a:t>
            </a:r>
            <a:r>
              <a:rPr lang="en-US" u="sng" dirty="0">
                <a:highlight>
                  <a:srgbClr val="FFFF00"/>
                </a:highlight>
                <a:ea typeface="ＭＳ Ｐゴシック" pitchFamily="34" charset="-128"/>
              </a:rPr>
              <a:t>excused </a:t>
            </a:r>
            <a:r>
              <a:rPr lang="en-US" dirty="0">
                <a:highlight>
                  <a:srgbClr val="FFFF00"/>
                </a:highlight>
                <a:ea typeface="ＭＳ Ｐゴシック" pitchFamily="34" charset="-128"/>
              </a:rPr>
              <a:t>absences </a:t>
            </a:r>
          </a:p>
          <a:p>
            <a:pPr marL="726948" lvl="1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u="sng" dirty="0">
                <a:ea typeface="ＭＳ Ｐゴシック" pitchFamily="34" charset="-128"/>
              </a:rPr>
              <a:t>Conduct a Student Attendance Review Team (SART) Meeting</a:t>
            </a:r>
            <a:endParaRPr lang="en-US" sz="2000" dirty="0">
              <a:ea typeface="ＭＳ Ｐゴシック" pitchFamily="34" charset="-128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>
              <a:ea typeface="ＭＳ Ｐゴシック" pitchFamily="34" charset="-128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>
              <a:ea typeface="ＭＳ Ｐゴシック" pitchFamily="34" charset="-128"/>
            </a:endParaRPr>
          </a:p>
          <a:p>
            <a:pPr marL="274320" indent="-256032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61A56C08-F19F-43E8-B4F3-4F2F5A25D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0"/>
          <a:stretch/>
        </p:blipFill>
        <p:spPr bwMode="auto">
          <a:xfrm>
            <a:off x="1600200" y="952500"/>
            <a:ext cx="6629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260CC23-EA97-4D57-888D-C456AC640270}"/>
              </a:ext>
            </a:extLst>
          </p:cNvPr>
          <p:cNvSpPr txBox="1">
            <a:spLocks noChangeArrowheads="1"/>
          </p:cNvSpPr>
          <p:nvPr/>
        </p:nvSpPr>
        <p:spPr>
          <a:xfrm>
            <a:off x="1550126" y="-166687"/>
            <a:ext cx="91440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-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indent="0"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Summary of student’s attendance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E49BC6-C8D1-4CDD-97FA-ED2CCEC550D8}"/>
              </a:ext>
            </a:extLst>
          </p:cNvPr>
          <p:cNvSpPr/>
          <p:nvPr/>
        </p:nvSpPr>
        <p:spPr>
          <a:xfrm>
            <a:off x="2514600" y="1296989"/>
            <a:ext cx="304800" cy="300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AFB6CF-27BF-44E0-BAE6-B1729E10BCB0}"/>
              </a:ext>
            </a:extLst>
          </p:cNvPr>
          <p:cNvSpPr/>
          <p:nvPr/>
        </p:nvSpPr>
        <p:spPr>
          <a:xfrm>
            <a:off x="5583238" y="2733675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9B6EBD-563B-43E4-B500-2778CA195483}"/>
              </a:ext>
            </a:extLst>
          </p:cNvPr>
          <p:cNvSpPr/>
          <p:nvPr/>
        </p:nvSpPr>
        <p:spPr>
          <a:xfrm>
            <a:off x="5480050" y="1150939"/>
            <a:ext cx="381000" cy="447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68DC18-632C-4292-9075-13AC3FDB3912}"/>
              </a:ext>
            </a:extLst>
          </p:cNvPr>
          <p:cNvCxnSpPr/>
          <p:nvPr/>
        </p:nvCxnSpPr>
        <p:spPr>
          <a:xfrm flipH="1" flipV="1">
            <a:off x="2819400" y="1447800"/>
            <a:ext cx="255588" cy="609600"/>
          </a:xfrm>
          <a:prstGeom prst="straightConnector1">
            <a:avLst/>
          </a:prstGeom>
          <a:ln w="38100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0F3BA2-A568-4ECA-A91B-6A2560BF9937}"/>
              </a:ext>
            </a:extLst>
          </p:cNvPr>
          <p:cNvCxnSpPr/>
          <p:nvPr/>
        </p:nvCxnSpPr>
        <p:spPr>
          <a:xfrm flipH="1" flipV="1">
            <a:off x="5888038" y="2865438"/>
            <a:ext cx="482600" cy="169862"/>
          </a:xfrm>
          <a:prstGeom prst="straightConnector1">
            <a:avLst/>
          </a:prstGeom>
          <a:ln w="38100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53B60-8454-480E-B164-40EEEA177117}"/>
              </a:ext>
            </a:extLst>
          </p:cNvPr>
          <p:cNvCxnSpPr/>
          <p:nvPr/>
        </p:nvCxnSpPr>
        <p:spPr>
          <a:xfrm flipH="1" flipV="1">
            <a:off x="5943600" y="1374776"/>
            <a:ext cx="152400" cy="244475"/>
          </a:xfrm>
          <a:prstGeom prst="straightConnector1">
            <a:avLst/>
          </a:prstGeom>
          <a:ln w="38100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F3324FB-C7C8-400C-8374-4F35F70C8B40}"/>
              </a:ext>
            </a:extLst>
          </p:cNvPr>
          <p:cNvSpPr/>
          <p:nvPr/>
        </p:nvSpPr>
        <p:spPr>
          <a:xfrm>
            <a:off x="1606550" y="2039939"/>
            <a:ext cx="3048000" cy="293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 days enrolled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07C725-A1B9-423E-AD9F-039400121CC0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52400"/>
            <a:ext cx="9144000" cy="9144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0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How to understand your student’s attendance screen or printout…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822A39-766F-4A70-9424-EB0B0DEF1CDA}"/>
              </a:ext>
            </a:extLst>
          </p:cNvPr>
          <p:cNvSpPr txBox="1">
            <a:spLocks noChangeArrowheads="1"/>
          </p:cNvSpPr>
          <p:nvPr/>
        </p:nvSpPr>
        <p:spPr>
          <a:xfrm>
            <a:off x="1530220" y="3928582"/>
            <a:ext cx="9144000" cy="2982589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56032">
              <a:lnSpc>
                <a:spcPct val="90000"/>
              </a:lnSpc>
              <a:defRPr/>
            </a:pPr>
            <a:r>
              <a:rPr lang="en-US" sz="6400" b="1" dirty="0">
                <a:ea typeface="ＭＳ Ｐゴシック" pitchFamily="34" charset="-128"/>
              </a:rPr>
              <a:t> CVUSD Absence Codes</a:t>
            </a:r>
          </a:p>
          <a:p>
            <a:pPr marL="649224" lvl="1" indent="-256032">
              <a:lnSpc>
                <a:spcPct val="90000"/>
              </a:lnSpc>
              <a:defRPr/>
            </a:pPr>
            <a:endParaRPr lang="en-US" sz="3400" b="1" dirty="0">
              <a:ea typeface="ＭＳ Ｐゴシック" pitchFamily="34" charset="-128"/>
            </a:endParaRPr>
          </a:p>
          <a:p>
            <a:pPr marL="649224" lvl="1" indent="-256032">
              <a:lnSpc>
                <a:spcPct val="90000"/>
              </a:lnSpc>
              <a:defRPr/>
            </a:pPr>
            <a:endParaRPr lang="en-US" sz="3400" b="1" dirty="0">
              <a:ea typeface="ＭＳ Ｐゴシック" pitchFamily="34" charset="-128"/>
            </a:endParaRP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A = Absent			         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C = Campus Emergency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E = Excused		         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F = Field Trip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G = Saturday Make-up	         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H = Out of Town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I = Incomplete </a:t>
            </a:r>
            <a:r>
              <a:rPr lang="en-US" sz="5600" b="1" dirty="0" err="1">
                <a:ea typeface="ＭＳ Ｐゴシック" pitchFamily="34" charset="-128"/>
              </a:rPr>
              <a:t>Indep</a:t>
            </a:r>
            <a:r>
              <a:rPr lang="en-US" sz="5600" b="1" dirty="0">
                <a:ea typeface="ＭＳ Ｐゴシック" pitchFamily="34" charset="-128"/>
              </a:rPr>
              <a:t>. Study		         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J = ALC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K = Excused Late	        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L = Late, less than 30 min.</a:t>
            </a:r>
          </a:p>
          <a:p>
            <a:pPr marL="649224" lvl="1" indent="-256032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M = Late, more than 30 min.</a:t>
            </a:r>
          </a:p>
          <a:p>
            <a:pPr marL="649224" lvl="1" indent="-256032">
              <a:lnSpc>
                <a:spcPct val="90000"/>
              </a:lnSpc>
              <a:defRPr/>
            </a:pPr>
            <a:endParaRPr lang="en-US" sz="5600" b="1" dirty="0">
              <a:ea typeface="ＭＳ Ｐゴシック" pitchFamily="34" charset="-128"/>
            </a:endParaRPr>
          </a:p>
          <a:p>
            <a:pPr marL="649224" lvl="1" indent="-256032">
              <a:lnSpc>
                <a:spcPct val="90000"/>
              </a:lnSpc>
              <a:defRPr/>
            </a:pPr>
            <a:endParaRPr lang="en-US" sz="5600" b="1" dirty="0">
              <a:ea typeface="ＭＳ Ｐゴシック" pitchFamily="34" charset="-128"/>
            </a:endParaRPr>
          </a:p>
          <a:p>
            <a:pPr marL="649224" lvl="1" indent="-256032">
              <a:lnSpc>
                <a:spcPct val="90000"/>
              </a:lnSpc>
              <a:defRPr/>
            </a:pPr>
            <a:endParaRPr lang="en-US" sz="5600" b="1" dirty="0">
              <a:ea typeface="ＭＳ Ｐゴシック" pitchFamily="34" charset="-128"/>
            </a:endParaRPr>
          </a:p>
          <a:p>
            <a:pPr marL="649224" lvl="1" indent="-256032">
              <a:lnSpc>
                <a:spcPct val="90000"/>
              </a:lnSpc>
              <a:defRPr/>
            </a:pPr>
            <a:endParaRPr lang="en-US" sz="5600" b="1" dirty="0">
              <a:ea typeface="ＭＳ Ｐゴシック" pitchFamily="34" charset="-128"/>
            </a:endParaRPr>
          </a:p>
          <a:p>
            <a:pPr marL="649224" lvl="1" indent="-256032">
              <a:lnSpc>
                <a:spcPct val="90000"/>
              </a:lnSpc>
              <a:defRPr/>
            </a:pPr>
            <a:endParaRPr lang="en-US" sz="5600" b="1" dirty="0">
              <a:ea typeface="ＭＳ Ｐゴシック" pitchFamily="34" charset="-128"/>
            </a:endParaRPr>
          </a:p>
          <a:p>
            <a:pPr marL="339725" lvl="1" indent="-227013">
              <a:lnSpc>
                <a:spcPct val="90000"/>
              </a:lnSpc>
              <a:defRPr/>
            </a:pPr>
            <a:endParaRPr lang="en-US" sz="5600" b="1" dirty="0">
              <a:ea typeface="ＭＳ Ｐゴシック" pitchFamily="34" charset="-128"/>
            </a:endParaRPr>
          </a:p>
          <a:p>
            <a:pPr marL="339725" lvl="1" indent="-227013">
              <a:lnSpc>
                <a:spcPct val="90000"/>
              </a:lnSpc>
              <a:defRPr/>
            </a:pPr>
            <a:endParaRPr lang="en-US" sz="5600" b="1" dirty="0">
              <a:ea typeface="ＭＳ Ｐゴシック" pitchFamily="34" charset="-128"/>
            </a:endParaRP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O = Office			         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P = Present 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Q = In-Hospitalization		         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S = Suspension		         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T = Truancy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U = Unexcused, parent verified		        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V = Verified </a:t>
            </a:r>
            <a:r>
              <a:rPr lang="en-US" sz="5600" b="1" dirty="0" err="1">
                <a:ea typeface="ＭＳ Ｐゴシック" pitchFamily="34" charset="-128"/>
              </a:rPr>
              <a:t>Indep</a:t>
            </a:r>
            <a:r>
              <a:rPr lang="en-US" sz="5600" b="1" dirty="0">
                <a:ea typeface="ＭＳ Ｐゴシック" pitchFamily="34" charset="-128"/>
              </a:rPr>
              <a:t>. Study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W = Entertainment Industry Work	        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X = Testing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Y = TDAP		        </a:t>
            </a:r>
          </a:p>
          <a:p>
            <a:pPr marL="339725" lvl="1" indent="-227013">
              <a:lnSpc>
                <a:spcPct val="90000"/>
              </a:lnSpc>
              <a:defRPr/>
            </a:pPr>
            <a:r>
              <a:rPr lang="en-US" sz="5600" b="1" dirty="0">
                <a:ea typeface="ＭＳ Ｐゴシック" pitchFamily="34" charset="-128"/>
              </a:rPr>
              <a:t>Z = Administrative Initiated</a:t>
            </a:r>
            <a:endParaRPr lang="en-US" dirty="0">
              <a:ea typeface="ＭＳ Ｐゴシック" pitchFamily="34" charset="-128"/>
            </a:endParaRPr>
          </a:p>
          <a:p>
            <a:pPr marL="274320" indent="-256032">
              <a:lnSpc>
                <a:spcPct val="90000"/>
              </a:lnSpc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274320" indent="-256032">
              <a:lnSpc>
                <a:spcPct val="90000"/>
              </a:lnSpc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274320" indent="-256032">
              <a:lnSpc>
                <a:spcPct val="90000"/>
              </a:lnSpc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274320" indent="-256032">
              <a:lnSpc>
                <a:spcPct val="90000"/>
              </a:lnSpc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0ECA5B-B85C-49E3-A0C5-37910E926771}"/>
              </a:ext>
            </a:extLst>
          </p:cNvPr>
          <p:cNvSpPr/>
          <p:nvPr/>
        </p:nvSpPr>
        <p:spPr>
          <a:xfrm>
            <a:off x="4953000" y="2895600"/>
            <a:ext cx="3048000" cy="293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Absent zero period thru sixth period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8991B-9A3E-4C04-8B1B-588FDF5BDCD8}"/>
              </a:ext>
            </a:extLst>
          </p:cNvPr>
          <p:cNvSpPr/>
          <p:nvPr/>
        </p:nvSpPr>
        <p:spPr>
          <a:xfrm>
            <a:off x="6477000" y="2295526"/>
            <a:ext cx="1981200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Tardy eighth period</a:t>
            </a:r>
          </a:p>
        </p:txBody>
      </p:sp>
      <p:pic>
        <p:nvPicPr>
          <p:cNvPr id="13318" name="Picture 12">
            <a:extLst>
              <a:ext uri="{FF2B5EF4-FFF2-40B4-BE49-F238E27FC236}">
                <a16:creationId xmlns:a16="http://schemas.microsoft.com/office/drawing/2014/main" id="{2966B147-C1C1-4EF3-954C-7B3A3ECFC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162050"/>
            <a:ext cx="83375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89F6BC6-F974-473B-8AB1-505A27C4E435}"/>
              </a:ext>
            </a:extLst>
          </p:cNvPr>
          <p:cNvSpPr/>
          <p:nvPr/>
        </p:nvSpPr>
        <p:spPr>
          <a:xfrm>
            <a:off x="5943600" y="1838325"/>
            <a:ext cx="762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CB834F-9DD1-4DD6-839F-EF0DF53B60E1}"/>
              </a:ext>
            </a:extLst>
          </p:cNvPr>
          <p:cNvCxnSpPr/>
          <p:nvPr/>
        </p:nvCxnSpPr>
        <p:spPr>
          <a:xfrm flipH="1" flipV="1">
            <a:off x="6657976" y="2046288"/>
            <a:ext cx="906463" cy="1352550"/>
          </a:xfrm>
          <a:prstGeom prst="straightConnector1">
            <a:avLst/>
          </a:prstGeom>
          <a:ln w="38100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A500E88-1FCE-461B-BA67-1F96159917EB}"/>
              </a:ext>
            </a:extLst>
          </p:cNvPr>
          <p:cNvSpPr/>
          <p:nvPr/>
        </p:nvSpPr>
        <p:spPr>
          <a:xfrm>
            <a:off x="4808538" y="2595564"/>
            <a:ext cx="144462" cy="204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8F2CC2-8DDD-47A1-B943-3B9E3C673807}"/>
              </a:ext>
            </a:extLst>
          </p:cNvPr>
          <p:cNvCxnSpPr/>
          <p:nvPr/>
        </p:nvCxnSpPr>
        <p:spPr>
          <a:xfrm flipH="1" flipV="1">
            <a:off x="4989513" y="2895600"/>
            <a:ext cx="304800" cy="762000"/>
          </a:xfrm>
          <a:prstGeom prst="straightConnector1">
            <a:avLst/>
          </a:prstGeom>
          <a:ln w="38100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18">
            <a:extLst>
              <a:ext uri="{FF2B5EF4-FFF2-40B4-BE49-F238E27FC236}">
                <a16:creationId xmlns:a16="http://schemas.microsoft.com/office/drawing/2014/main" id="{FBA2A65D-EC78-47E9-9203-62FCA30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19489"/>
            <a:ext cx="3124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Absent first and sixth period </a:t>
            </a:r>
          </a:p>
        </p:txBody>
      </p:sp>
      <p:sp>
        <p:nvSpPr>
          <p:cNvPr id="13324" name="TextBox 19">
            <a:extLst>
              <a:ext uri="{FF2B5EF4-FFF2-40B4-BE49-F238E27FC236}">
                <a16:creationId xmlns:a16="http://schemas.microsoft.com/office/drawing/2014/main" id="{D728DF65-9A4F-4807-878C-3F103F307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6" y="3340101"/>
            <a:ext cx="291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Excused absence verified within five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55AE06E-3A28-46E7-86F8-790A7C49D3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7239000" cy="5715000"/>
          </a:xfrm>
        </p:spPr>
        <p:txBody>
          <a:bodyPr rtlCol="0">
            <a:normAutofit/>
          </a:bodyPr>
          <a:lstStyle/>
          <a:p>
            <a:pPr marL="18288" indent="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000" b="1" dirty="0">
                <a:solidFill>
                  <a:schemeClr val="bg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t’</a:t>
            </a:r>
            <a:r>
              <a:rPr lang="en-US" altLang="ja-JP" sz="1000" b="1" dirty="0">
                <a:solidFill>
                  <a:schemeClr val="bg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s the law</a:t>
            </a:r>
            <a:endParaRPr lang="en-US" sz="1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726948" lvl="1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Parent, guardian or other person having control or charge of the pupil shall send the pupil to full-time education between the ages of 6 and 18 (Educational Code 48200)</a:t>
            </a:r>
          </a:p>
          <a:p>
            <a:pPr marL="726948" lvl="1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Any parent/guardian, or other person in charge of any pupil who fails to comply with 48200 is guilty of an infraction and shall be punished (Education Code 48293(a) by court</a:t>
            </a:r>
          </a:p>
          <a:p>
            <a:pPr marL="1010412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First Conviction – $250</a:t>
            </a:r>
          </a:p>
          <a:p>
            <a:pPr marL="1010412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Second Conviction - $500</a:t>
            </a:r>
          </a:p>
          <a:p>
            <a:pPr marL="1010412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Third Conviction - $1,500</a:t>
            </a:r>
          </a:p>
          <a:p>
            <a:pPr marL="1010412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Case will be referred to District Attorney’s Office for further prosecution</a:t>
            </a:r>
          </a:p>
          <a:p>
            <a:pPr marL="726948" lvl="1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Penal Code 272 (a)(1) Failure to enroll your student in an educational program could result in:</a:t>
            </a:r>
          </a:p>
          <a:p>
            <a:pPr marL="1028700" lvl="2" indent="-2794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$2,500 fine </a:t>
            </a:r>
          </a:p>
          <a:p>
            <a:pPr marL="1028700" lvl="2" indent="-2794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1 year in county jail</a:t>
            </a:r>
          </a:p>
          <a:p>
            <a:pPr marL="1028700" lvl="2" indent="-2794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Probation (up to 5 years)</a:t>
            </a: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726948" lvl="1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VC 13202.7  Any minor under the age of 18 years, but 13 years of age or older who is classified as a habitual truant may have his/her driving privilege suspended for one year. </a:t>
            </a:r>
          </a:p>
        </p:txBody>
      </p:sp>
      <p:pic>
        <p:nvPicPr>
          <p:cNvPr id="10247" name="Picture 7" descr="http://www.rousespointny.com/iu/Gavel.gif.gif">
            <a:extLst>
              <a:ext uri="{FF2B5EF4-FFF2-40B4-BE49-F238E27FC236}">
                <a16:creationId xmlns:a16="http://schemas.microsoft.com/office/drawing/2014/main" id="{9453B52B-8E4B-4E29-AF6E-81E28C88B8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20676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2F3517D-C08D-44F8-ACA5-396DD28BBF22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7937"/>
            <a:ext cx="6777182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-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indent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Why should your student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be in school?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59B9C0DE-98CC-4884-A85F-8629D50F37E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79757" y="1219200"/>
            <a:ext cx="4572000" cy="3429000"/>
          </a:xfrm>
        </p:spPr>
        <p:txBody>
          <a:bodyPr rtlCol="0">
            <a:normAutofit fontScale="92500" lnSpcReduction="10000"/>
          </a:bodyPr>
          <a:lstStyle/>
          <a:p>
            <a:pPr marL="361188">
              <a:lnSpc>
                <a:spcPct val="90000"/>
              </a:lnSpc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C00000"/>
                </a:solidFill>
              </a:rPr>
              <a:t>Excused – Ed. Code: 48205</a:t>
            </a:r>
          </a:p>
          <a:p>
            <a:pPr marL="640080" lvl="1" indent="-256032">
              <a:lnSpc>
                <a:spcPct val="90000"/>
              </a:lnSpc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Student’s personal illness</a:t>
            </a:r>
          </a:p>
          <a:p>
            <a:pPr marL="640080" lvl="1" indent="-256032">
              <a:lnSpc>
                <a:spcPct val="90000"/>
              </a:lnSpc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Student’s Medical/Dental Appointments</a:t>
            </a:r>
          </a:p>
          <a:p>
            <a:pPr marL="640080" lvl="1" indent="-256032">
              <a:lnSpc>
                <a:spcPct val="90000"/>
              </a:lnSpc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Family Funeral Services</a:t>
            </a:r>
          </a:p>
          <a:p>
            <a:pPr marL="640080" lvl="1" indent="-256032">
              <a:lnSpc>
                <a:spcPct val="90000"/>
              </a:lnSpc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Student’s Court Appearance</a:t>
            </a:r>
          </a:p>
          <a:p>
            <a:pPr marL="640080" lvl="1" indent="-256032">
              <a:lnSpc>
                <a:spcPct val="90000"/>
              </a:lnSpc>
              <a:buFontTx/>
              <a:buChar char="•"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56032">
              <a:lnSpc>
                <a:spcPct val="90000"/>
              </a:lnSpc>
              <a:buFontTx/>
              <a:buChar char="•"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56032">
              <a:lnSpc>
                <a:spcPct val="90000"/>
              </a:lnSpc>
              <a:buFontTx/>
              <a:buChar char="•"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56032">
              <a:lnSpc>
                <a:spcPct val="90000"/>
              </a:lnSpc>
              <a:buNone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1269" name="AutoShape 9" descr="data:image/jpeg;base64,/9j/4AAQSkZJRgABAQAAAQABAAD/2wCEAAkGBxQSEhUREhQUFBQVFxUYGRYWFBgXGxkWGhoaGBoVFxcaHCggGBomGxkVITEhJSkrLi4uHR8zODMsNygtLisBCgoKDg0OGxAQGywkICY3LywvNzQsNCwvLzQ0LCwsLCw1LCwsLCwsLywsLDQ0LCwsLCwsLCw0LCwsLCwsNCw0LP/AABEIAQAAxQMBEQACEQEDEQH/xAAcAAEAAgMBAQEAAAAAAAAAAAAABgcEBQgDAQL/xABEEAABAwIBCAUJBQUJAQAAAAABAAIDBBEFBgcSITFBUWETInGBkSMyQlJicoKhsRSSorLBQ1NzwvAVJDM1Y6Oz0eEl/8QAGwEBAAIDAQEAAAAAAAAAAAAAAAQFAgMGAQf/xAA5EQACAQMABggGAAUFAQEAAAAAAQIDBBEFEiExQVFhcYGRobHB0QYTIjLh8CMkM0JSNGJysvEUFf/aAAwDAQACEQMRAD8AvFAEAQBAEAQBAEAQBAEAQGDiOKMhHW1uOxo29p4BAaGXHpnm0Y0eAa3SPzGvwQH6Y2sOvyneWj5FAc/5TS1P2uZtWZOl6R+qQnZpG2gDq0LbNHVa1tS7mwVP5UXTxjC3fu8g1s52krzRVMoxGFjHO0HCTpGgnRLRG4guGzztDXxsvNMwpuylKSWVjHPevTJqtpS+bjgX+uHLM0eXFRJHQVL4nFr2xOIcDYtHpOBGwhtzfcp2jYQnd04zWU3/AOeJrrNqDxvOa6uuk1kyyX4l7vrddzUpQWxRXcVlOUnxLJzRVVfJDMQ6Z8Iczo3OOkNKztMNLtdhZmoark81yWmoU41I6qSe3OPAsqTeNpOnYnVR636VvaYLeNh9VSm0z6HKNrtUo0faGsd42j5oDetNxcawUB9QBAEAQBAEAQBAEAQBAEBg4vXiGPS2uOpo58TyCAjmF4c6oeXvJ0b9Z28ngP61ICV01KyMaLGho5b+070B7IDwq6OOVujLGyRvqvaHDwIWUJyg8xbTPGk95j4bglNTkmCCGEu1ExxtYSOBLRs5LbVua1VJVJt45vIUUtyM9aD0+OaCLEXB1EHgieNqBp6fJOhY7TZSUwdtB6Flx7urq9ylTvrmaxKpJ9rMVCK3I3DRbUNQUUyPpCA0mK4C14LogGv4bA7/AKKA1+AYkY3dC++iTbX6LuHIX/ragJWgCAIAgCAIAgCAIAgCAICH49MZajo2+iQwe8dp8dXcgJVSU4jY1jdjR48T3lAeyAIAgCAIAgCAIAgCAjGVdFYiUel1Xdu4+Fx3BAbjBKvpYWuPnDqntG/vFj3oDPQBAEAQBAEAQBAEAQHwm2tAQ7J0dJU6Z3abz2nV9XICZIAgCAIAgCAIAgCAIAgMDHIdKCQcG6X3et+iA0+SlWGiRrjqu0jtNwfoEBJ0AQBAEAQBAEAQBAEB41htG8+y76FARjI4eVefY/Uf9ICWoAgCAIAgCAIAgCAIAgPKpbdjhxafogK9p5y3ZvsgJ7iWIR08TppnBkbBcuP0A3knUANq8lJRWWbKVKdWahBZbKeyjzr1Eji2kAgj3OcA6Q8ze7W9gB7VBndSf27DqrXQNKCzWes+5e/7uIwMsK8u0vtc9/fNvu7PktPzp8yx/wDzrXGPlru9d5L8mc6U8ZDKwCZn7xoDZG87CzXjlqPMrdTumvuKy70DTks0Hh8uHuvEtugrY5o2yxOD43i7XDYR+h3W2gqdGSkso5erSnSm4TWGjV5WZTxUEWnJ1nuuGRg2LyOe5o1Xdu5kgHCrVVNZZJsbGpdz1Y7Et75fvBFOY5nArqgm0pgZuZD1bfH5xPfbkFAncTlxwdXb6ItaS2x1n0+2401PlRWxu0m1VRfnK9wPa1xIPeFgqs1xZKlY20lh049xP8j86ri5sNeG2OoTtGjY/wCo0arcxa3DeJNK64TKO+0GknO37vZ+j7y2GuBFxrB2EKacyfioZpNc3iCPEICI5GyeWcOMZ+RagJkgCAIAgCAIAgCAIAgCA8at9o3ng1x8AgIBQ0xkvbdb53/6QEUzwZQmap+yNPkoLXHrSkaz8IOjyOlxVfc1My1eR2Gg7RU6Pznvl5fn2IFGy6il4ZUcSAyGRICdZrcadBUCmcfJT3sPVlAuHDhpAFp56Kk21TVlq8GUmm7NVaPzl90fFfjf1ZNDldihq6qSYm7blkfARtJDbdut3a4rVVnrybJ9haq2oRhx3vre/u3dhonxLWTDFliQGM5tkBdWZrHzNTvpZCS6ntoE74nXs34SCOwtG5WFrPMdV8DkNO2qp1VVjulv6/z7liqUURB8OPQ1uidQ03M7nXDfq1AThAEAQBAEAQBAEAQBAEBrcop9CnkPEaP3jb6EoDVZFwXbI867ua3wF/5ggKBxKo6aeWX95I9/3nE/qqeTy2z6PRhqU4w5JLwP1CxYm0zIo0BlxQ3W2nSlUewhXl/StI5nve5cX+Okz6OkeHNey+k0hwIGwg3B8QpkbWK25ZzlbT1aonFRik9nF+q8jwloS3Va1tywlaL+1kih8Qzz/Gisc17Pf3oxJI1DlFxeGdJSrQqwU4PKZiSxrE2GFMxATHM3No4jo+vFI0/hd/KpNq/rKbTsc2ueTXqi9lYnGELyxgLJ2yt1aYBv7TbD6aKAltFUCSNsg2OaD/4gPdAEAQBAEAQBAEAQBARXLer1RxDm8/QfzeCA3OT1N0dOxp2kaR7Xa7dwsO5Ac4YlSdFUTRfu5JGfdcR+ip5LEmj6PQn8ylGfNJ+B6QtWJtM6Jq9Sy8GMpKEXJ7ltN5hdM2xe7zWi557g3vKt4QUI4R88ubiVxVdSe9+HJdhsGGR+xxYNzWdUDw2rI0Hx7yOpN1mHVpHzm8wd45FAaXE6XQcWncVGuYZjrci70HdOnX+U90vPg/TuNVK1Vx2JgztQEvzN0xdiBdbVHC835ktaB8z4FSbVfWUmnp4tkubXqXirE441GVFF0sDrDrM647to8L99kBrsiK/SY6EnW3rN907fA/mQEoQBAEAQBAEAQBAEAJQEBaftlZxYXf7bfpf6uQE+QFM53MAMVSKto8nPYO5StGz4mi/aHKvuoYlrczr9BXSnSdF74+X4foQ2FRS9M6JZ03iafSRryLlb1Ire4vyZvqPXC8DaNB3cDr8L3VufPDaUE4sgMXE3h2oaydQHMoDVZU1TWF7zrDQL23kAD6rOFCVeXyo73sN1vWVGrGo9yaZH4a5koux2vgdRHcq+7sK9q/4sdnPeu/3wzurS/t7pfwpbeW5936jxnUImFu5ncGMVM+pcLOqHDR/hsuAeV3F55jRKsLWGI55nIaeuVUrKmt0fN/q8SwFKKIICAYgw0NWHtHUvpAcWHU5ndrH3SgJ5DKHNDmm7XAEHiDrBQH7QBAEAQBAEAQBAaHLDEuih0AevLdvY30j+negPHIrDtCMzOHWk2cmDZ4nX2WQEkQGBjuEsq4H08nmvG0bWu2tcOYNisZwU44ZvtridvVVSG9fuCgcSw2SlmfBKLPYbcnDc9vIjX/6qmcXF4Z39vXhXpqpDc/3HYfYisTcbKgqywgj+uR5KzoVlNYe84jSmjpW1Ryivoe7o6PbmjZB0TtYc6PlbSHdrBC3lUfHVTI9bLuf6zrC3ujjzKAimUsMkzNFlrXuQTYm2wDdt1+Ck6Pv7ahWbq55J70ufT3FmtCXVSj8yKWeT2PH7weCHPY5jrEFrh3ELroyp1oZi1KL7UymnGpQqYknGS7GbvAa+N80cdW8siLgHygEkN36gO6+7bYrnr74fhJ69vs5r25dW7lgv7T4iqwg41VrPg+np59f/AKdRUBj6JnQlpi0G6BYQW6Fho6JGotta1lVOLj9LWMFPKTm3JvLZkLw8CA1GU+FfaISGjyjOszmd7e8fOyA02Q2LXvTPOsXLL8Nrmd23x4ICYIAgCAIAgCAID8yyBoLnGwAJJO4DWSgK+ZpYhV31iP8ALEN3In6k8EBYTGgAACwGoAbhwQH1AEBF8uslG10YcyzaiMHQds0htMbuR3Hce0g6K1H5i2by00ZpF2s8S+x7/dfu3uKYcxzHFjwWuaSHNIsQRtBVa1jYztoyUoqUXlM9mPTcetKSw9qPUSLcriouJV1NDWk3nVx1M+OesZ1py2Nm630ZbUHrQjt5vb57uw8ZHrUTzxhwl1ZI2BjNN7jq3W4uJ9Fo2kqZZ3Ve3qZovD5cH1r9fIgaRo21Si3crYuPFdXT0d+w8MuM39RhpDyRNAbAStaRZx9GRuvRN9hvY6th1LvLK/hcrG6XL2PnVSGq3jcZObjL6TDniKUl9I49Zu0xk7ZI/qW7+3bjf6PjcLWjsl59B5CpjYzoumqGyMbIxwcx4DmuabgtIuCDvBC5SUXF4e8knovAEBBMscMdBKKuK4BcCbejJ63Y7634oDf4HlRT1OjGJYxUEEuh0xpgjb1b3tv7O9bPk1FDX1XjnjYeZW43i1noQBAEAQH4mlaxpe4hrWgkuJsABrJJOwAb16k28IEJyvyhbK1sFO8SNdolz4yHB1/NY0jU7cdXLmvZRcXiSwwSLJjCPs0Vj/iPsXnnub2D634rEG3QBAEAQEQy6yNbWN6aGzalo27BIB6D+fB3cdWyPXoa+1by40ZpR2z1J7YPw6V6op2Vro3OY9pa9ps5rhYg8CFXNNPDOyhOM4qUXlM+iVeGR8MqA/VHTSTyNhiaXyPNg0fUncBtJOxZRi5PCNdWrClBzm8JF25G5KsoY9z5ngdJJb8DeDB89p5WVGkqa6TiNI6Qndz5RW5er6TeVdMyVjo5Gh7Hgtc1wuCDtBCkRk4tSi8MrjmvOLkkcOqiwXMEl3wuOs6OrSYT6zSQOYLTvXYWF2rmll/ct/v2kSpHVZOMxWU56+HSG4AMkN9wv5SPxOkPj5Kt0zapYrx6n6P96DZRnwLiXPm8IDS5Z0s0tDUR01umdG4MuNp3hvBxFw07jY7lvtXTVaLq/bnb++Z5LONhy9Q1ckErJo3Fksbw4HeHA7CN+8EHbrBXbTpxqQcZbUyEm0zqHJDKFlfSx1LLAkWey99CQecw/UcQQd64q6t5W9V032dK5kyMlJZN0o5kEAQBAVHnvyu0W/2bC7rOAdOQdjdRbF2u1OPK25yvtD2eX8+S6vfs8+o0VZ42Ii+ZOCV2IDQaHQsa50t72bqIY4buk0rW5B3DVL0zGn8nMvu4evZ64MaLeToRcsSQgCAIAgCAi+WmR0dc3SbaOoaOrJbUR6kgG1vPaPEHRWoqouks9HaTnaSw9sHvXqunzKTxSjlppDDOwse3cd43Oad7TxCrpRcXhnaUa9OtBTpvKPXA8KmrJBFAzSdvJ1NYPWe7cPmdwK9hCU3hGFzdUreGvUePN9ReGSWSsVDHZvXlcOvKRrPID0W8vG6sqVJU10nFX2kKl3LMtkVuX7vZv1tIAQENztYKKnDpXW69OOnYeGgDpjvZpi3G3BWOi67pXMVwlsfbu8TXUWYlE5G1xgr6WUG2jNGD7rzoP/C5y6m7pqpQnF8n4bV4kWm8SR1QuFJwQBAUhnoyO6GT+0IW+TlNpgB5sp2Sdj9h9r3l02h7zXj8ie9burl2eXURq0MfUiP5scrv7PqbSE/ZpiGyDcw7Gzd2w+yTtsFL0lZf/RTzH7lu6ej26TClU1Xg6Oabi41grjiYfUAQEfy3ynZh1K6d1nPPViZ68h2D3RtJ4DjZS7K1lc1VBbuPQv3cYzlqrJzPI+WpmuS6WeZ/e+R5sABzJAtsC7RRhShhbIpdyRBy5M6TyAyVbh1K2LUZX2fM8b5LbAfVbsHedpK4y+u3c1dbgti6vyTYR1VgkqhmYQBAEAQBAEBqcosnKetYGTsvom7XA2c3jZ3A7xs8AsJ04zWGSrW8q20tam/YycIwmGljEUEbY2bbDaT6zidbjzK9jBRWEa69xUry16jyzNWRpCAIDFxRoMMoOwxvB7NE3WdPZNY5nj3HJ+HA6cVtulHbtuF9Aqr6ZdpXL7jrpfPCyCAIDwraRk0b4pWh8b2lrmnYWnUQsoTlCSlF4aDWTmfLXJd+HVLoHXdGetFIfTj57tIbCOw7CF29ldRuaWut/Fcn7civqw1GWFmfy5Fm4dUusRqp3k7RugJ4j0eI6u0C9RpfR7216a/5L19+/q30aufpZbq50knlVVDY2OkkcGsY0uc4mwDQLkk8LLKMXJqMVlsHNOXmVDsRqjKbiJl2wsO5l/OI9d2onuGuy7axs1bUtXi9r/eS/JAq1NZk4zJ5JXJxKVuoaTYAd52Pl+rR8XIqq01eY/l49b9F6vsN1CH9zLjXOEkIAgCAIAgCAIAgCAIAgCA0mW9Z0OH1UgNiIJAD7TmlrfxEKVY0/mXMI9K/JjN4i2c45MUvSVlLGBfSnhHdptufC5XbXUtWhOT5PyK6ntmjqlfPyzCAIAgI9lvkuzEaYwus2RvWik9R/P2TsI4cwFMsbyVrV11u4rmv3cYVIKawzmyto3wyPilaWSRuLXNO0OH9XBG0WIXcwnGpFSi8pla04vDJ/k3nbqadgiqIxVBtgHl5ZJb2naLg/tIB4kqnudB0qktam9XoxlemCRC5aWHtNZlrnDnxBnQ6AgguCY2uLi8g3Gm+wuAbENAGvbfVbfZaKp2z1860ue7HUvUwqV3NYNVkTky7EKpsAuIx1pXj0YxtsfWPmjtvsBUi+ulbUnN79y6/xxMaUNeR0xS07YmNjjaGsY0Na0bA0CwA7lwspOUnKW1ssj1WICAIAgCAIAgCAIAgCAIAgK8z3Yj0dC2AbZ5Wgj2I/KE/eEY71d6Bo69w5/4rxezyyR7mWIYK/wA0GHdLiUbt0LJJTwvbowPF4PcrrTVTUtGv8ml6+hHtVmeToNcUWAQBAEAQFY55slBLF9viHlIgBKB6UXrnmzj6t+AV/oS91J/Ilue7ofLt8+0jXFPK1lvKWsurwV+RZMDJf+aHAhTUDZSPKVNpXH2P2Tb8NHrdr3Li9M3Lq3Lgt0dnbx8fJFnQhqwJwqk3BAEAQBAEAQBAEAQBAEAQBAUNnjxbp6/ogbtp2Bnxus95HdoDtaV2mg7f5dtrvfJ57FsXr3lddzzLHIlmY3CdCCaqI1zPDG+5He5Ha9zh8KrPiCvmrGkuCy+t/jzN1pHEc8yzVzxLCAIAgCA/E8TXtcxwDmuBaQdhBFiD3L2MnFpreDlvHMMNNUTU5v5KRzQTtLQeq7vbonvX0a3qqtSjUXFZ9/Ep6i1ZNGNTUxke2JvnSOawdriGj5lbJyUIuT4be4xhtkkdWQQhjWsaLNaA0DgALAL5rKTk23xLo9F4AgCAIAgCAIAgCAIAgCAIDDxjEG08EtQ/zYmOcRxsNTRzJsO9baFGVarGnHe3gxlLVTbOYZXSTylx68szyTb0pHuvq7XFfSFGFKGN0YrwX4KVtzl1nTOT2FilpoaZuyNjWk8XbXO73EnvXzm6ruvWlUfF/wDi7EXUI6sUkbFaDIIAgCAIAgKJzzYf0eIdIBqmiY4ni9t4z+FrPFdroCrr2uq/7W12b/NsrLxYnkj2RdPp19I3/Xid9xwf/Kp+kJalrUfQ/FYNNDbUR0uvnZchAEAQBAEAQBAEAQBAEAQBAVnnsxnRhjo2nXKdN49hh6oPa+xHuFdJ8O2utUlXfDYut7+5eZCvamI6vMiWaXBftFcJHC7KcdIeGnsjHbe7h7ittO3PybXVW+Wzs4+3aRrOGtPL4F8rhS2CAIAgCAIAgKqz6UtxSy8DKw94Y4fld4rqPhqe2pDqfn7kC+WxMhWbhl8Tpffd8mPKutL7LKp1eqItr/VR0UvnpchAEAQBAEAQBAEAQBAEAQBAc5ZcYx9rrZpgbsB0I+HRs1AjkTd3xL6Poy1/+e2jB797637buwo7mpr1G+BbOabB+goWyEdeoPSH3NkY7NEaXxFclp65+bdOK3R2dvHx2dhZWlPUp9ZNFSkoIAgCAIAgCArvPc3+5wnhUNHjHIf0XRfDT/mJr/b6ohX39PtK+zaD/wCnTe9J/wAT10Gmf9DU7P8AsiDZ/wBVHQq+el2EAQBAEAQBAEAQBAEAQBAR/L3FfstBPKDZ5boMttD39QEdl9LuU/Rlv8+6hB7t76lt8dxqrz1KbZz9g2Hmonip23vK9rLjcCdbu5tz3Lv7iuqNKVR8E3+9ZS0oa80jp6GIMaGNFmtAAA3ACwHgvmUpOTcnvZfpYP2vAEAQBAEAQBAQDPWP7hGeFQz8kg/VX/w68XT/AOL80Q75fw+0rrNh/mlL2y/8Mi6HTT/kanZ/2RCs1/FR0Ivn5chAEAQBAEAQBAEAQBAEAQFV59MQsympx6Tnyu+EaDfHTf4Lpvhul9U6vUu/a/JEG9l9KiaHMxh3SVzpiNUEbiDwe/qD8PSKf8QV9S2UF/c/BbfPBqsoZm3yLyXFFmEAQBAEAQBAEBAc9X+Xt/jx/ler34f/ANU+p+aIt5/TK7zUNvikB4CU/wC08fqr/TcsWU+zzRCtF/FR0EuDLcIAgCAIAgCAIAgCAIAgCAoXPJV6eJFt/wDCiiZbgTeT6PHyXa6Chq2mebb9PQrLx5ngluYuktT1E1tb5Qy/ERsDh85HKs+IqmasIclnvf4JFnHEGyzVzpLCAIAgCAIAgCArzPhJagjHrVLB/tyn9Fe/Dy/mZf8AF+aIt3/TINmcbfEm8opT8gP1Vzp1/wAo+tEa0X1l+LiSzCAIAgCAIAgCAIAgCAIAgObs5EulidWfbaPusY39F3mi1izpro9WyruNtRluZno7YXE71nzHwkc3+VczpuWbyS5JeSZOt1imiaqpNwQBAEAQBAEAQFaZ9pP7pTt41APhHIP5lf8Aw8v483/t9URrr7CLZkI74g925tNJ4mSID5XVlp+X8ql/uXkzRaL6mXouOLAIAgCAIAgCAIAgCAIAgCA5qzjM0cTqwf3l/vNa79V3ejJZtKfV6sra6+tlx5oT/wDJp+2f/nlXMaZ/1k+z/qibR+xEyVWbQgCAIAgCAIAgKhz+VOuji/jvPd0bW/Vy6X4ej/Ul1LzIl3uR5ZhIby1cnqshaD7xkJ/KFl8Qy+inHr9Dy0W9lxrmCYEAQBAEAQBAEAQBAEAQBAUHntoOjxES21TxMdfi9l43DuaI/FdfoSrrW2r/AIt+O3zyQrmP1ZJ1mPrA/DzHvimkb3ODZL+Lz4Kp05DFzrc0vb0N9B5gWEqY3BAEAQBAEAQBAUFnsrtPEejB1QwxtI4OcXSH8Lo11+hIattrc2/b3IVy8ywTTMVR6NFLKf2s7rc2sa1v5tNVenamtXjHkvNv0wbrdYgWSqQ3hAEAQBAEAQBAEAQBAEAQFZ598L06SKpA1wSWJ4Ry9U/jEXirvQdbVrSp/wCS8V+MmivHMckXzF4yI6uSlcdVQwFuv9pHc2A5sc8/AFO05R16SqL+3yf58zXbyw8F6LliWEAQBAEAQBAfHG2s6gEBynlNiv2qrnqd0kjnN9zYz8Aau+tqXyqMafJePHxK+o9aTZ0bkBhn2bDqaIizujDnDg+S8jgexziFxl/V+bczl0+C2InQWIpEgUQyCAIAgCAIAgCAIAgCAIAgMDHcLbVU8tM/zZWObfgSNThzBsRzC20KrpVI1Fw2njWVg5bPTUVT6k9PL4PYfm027wea7fMK9LnGS8/3vIOHGR03knlBHX0zKmPfqe29yyQW0mHsvq4gg71xd1byt6jhLs6VzJsZKSybhRzIIAgCAIAgIPneyiFJQOjabTVN4mcQ0jyj+5ptfcXNVnoq2+dXTe6O1+i7/DJrqy1YlIZF4P8AbK2Cmtdrngv/AIbOs+/C7QR2kLpryv8AJoSnx4dfAi045kdTrhicEAQBAEAQBAEAQBAEAQBAEAQFT56MijKDiNO272NtO0DW5jRqlHEtAsfZt6uu80Tfaj+TPc93R0dvn1mmrDO1FbZDZYS4bP0jOvE+wlivqcBscODxrse5W97aRuYYexrc/wB4GqEnFnR+T+PQVsInp3h7DqI2Oa7ex7drXDh37DdclXoToz1JrDJSae42S0noQBAEBiYriUVNE+ed4ZGwXc4/IAbyTYADWSQFnTpyqSUILLZ43jacy5b5UPxGqdO67WDqxMPoRjj7ROsnu2ALsrO2jbUtRb+PWRJy1mWbmJycLI5K+QWMvk4r/uwbuf2OcAPg5qm0zc60lRjw2vr/AB6m6jHCyWwqM3BAEAQBAEAQBAEAQBAEAQBAEAQFMZyc1hBfV4ey4N3PpmjWDtLoRvHsfd3NV/YaU3U6z6n7+/eaZ0+KKwwXG6iil6WnkdFINThuNvRkYdThyI1cirirRp1o6s1lfu5mpNrcW3k5nricAythdG7fJENNnaWE6Te7SVHX0NJbaTz0Pf7eRuVVcSc0WXeHSgFtbTi+58gjP3ZLH5KunZXEXhwfdnyM9ZGVNlXQt86spR21Efy62tYK2rPdB9zPdZEbxzOzh8APRyGpeNjYmm1+cjgG27CTyUqjou4m9q1V0+28xdRIpfLLLSoxJ4MxDY2klkLL6Ld1z677ekedgL2XQ2tnTtl9O/i/3gaJScjYZuchZMRlD3gspGHrybNO37KPi47z6I52B1X1/G3jhfc93R0s9hDJ0hTQNjY2NjQ1jGhrWgWAaBYADcAFycpOTbe8knovAEAQBAEAQBAEAQBAEAQBAEAQBAEBEsr83tHiF3vb0U5/bR2Dj742Sbtuu2whTba/rUNieVyf7sMZQTKix7NHXwEmEMqmbjGQ19vajedvJpcrujpahP7vpf7xNTpshtZg1RF/i088fvwvb9Qp0a9OX2yT7UY6rMSGFzjZjXOPBrST4BZuaW9nmDfYVkTiFQbR0k1vWkb0TfvSWB7rqPUvaFPfNdm3yPVBssrJTMu1pEmISCT/AEYiQ345DZzuxoHaVU3GmG9lFY6Xv7jYqfMtqlp2RsbHG1rGNADWtAaABuAGoBUspOTy95tPVeAIAgCAIAgCAID/2Q==">
            <a:extLst>
              <a:ext uri="{FF2B5EF4-FFF2-40B4-BE49-F238E27FC236}">
                <a16:creationId xmlns:a16="http://schemas.microsoft.com/office/drawing/2014/main" id="{B69DCEAD-E159-4EBE-A770-0ADD1ECF58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7D0C18-ECFD-41DE-AE81-3589AF5A152D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5" y="7937"/>
            <a:ext cx="662160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-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indent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Types of Absences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E7878C1-A897-4D95-8721-A2763F0E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57" y="3463636"/>
            <a:ext cx="4719783" cy="293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C00000"/>
                </a:solidFill>
              </a:rPr>
              <a:t>Unexcused</a:t>
            </a: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Going to work with parent</a:t>
            </a: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Going to the beach</a:t>
            </a: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Babysitting or taking care of a family member</a:t>
            </a: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Personal problems without admin approval</a:t>
            </a: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300" dirty="0">
                <a:solidFill>
                  <a:schemeClr val="tx1"/>
                </a:solidFill>
              </a:rPr>
              <a:t>Missing the bus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5603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69BEA0B-CD55-4A96-8727-638888A57210}"/>
              </a:ext>
            </a:extLst>
          </p:cNvPr>
          <p:cNvSpPr/>
          <p:nvPr/>
        </p:nvSpPr>
        <p:spPr>
          <a:xfrm rot="466835">
            <a:off x="6694327" y="1332631"/>
            <a:ext cx="2670031" cy="26289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must call in and report an absence within 3 school days</a:t>
            </a:r>
          </a:p>
          <a:p>
            <a:pPr algn="ctr"/>
            <a:r>
              <a:rPr lang="en-US" sz="2400" dirty="0"/>
              <a:t>(909) 393-4087</a:t>
            </a:r>
          </a:p>
        </p:txBody>
      </p:sp>
      <p:pic>
        <p:nvPicPr>
          <p:cNvPr id="4" name="Graphic 3" descr="Telephone">
            <a:extLst>
              <a:ext uri="{FF2B5EF4-FFF2-40B4-BE49-F238E27FC236}">
                <a16:creationId xmlns:a16="http://schemas.microsoft.com/office/drawing/2014/main" id="{EF029A8D-DE09-4DD9-B1B4-56CF32B8F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5834" y="3962400"/>
            <a:ext cx="1699274" cy="1699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588</Words>
  <Application>Microsoft Office PowerPoint</Application>
  <PresentationFormat>Widescreen</PresentationFormat>
  <Paragraphs>109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Grandview</vt:lpstr>
      <vt:lpstr>Times New Roman</vt:lpstr>
      <vt:lpstr>Wingdings</vt:lpstr>
      <vt:lpstr>Wingdings 2</vt:lpstr>
      <vt:lpstr>CosineVTI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DeVoe, Jami</dc:creator>
  <cp:lastModifiedBy>DeVoe, Jami</cp:lastModifiedBy>
  <cp:revision>1</cp:revision>
  <dcterms:created xsi:type="dcterms:W3CDTF">2021-12-09T20:36:12Z</dcterms:created>
  <dcterms:modified xsi:type="dcterms:W3CDTF">2024-12-10T15:14:35Z</dcterms:modified>
</cp:coreProperties>
</file>